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77" r:id="rId2"/>
    <p:sldId id="274" r:id="rId3"/>
    <p:sldId id="275" r:id="rId4"/>
    <p:sldId id="289" r:id="rId5"/>
    <p:sldId id="298" r:id="rId6"/>
    <p:sldId id="279" r:id="rId7"/>
    <p:sldId id="299" r:id="rId8"/>
    <p:sldId id="281" r:id="rId9"/>
    <p:sldId id="296" r:id="rId10"/>
    <p:sldId id="282" r:id="rId11"/>
    <p:sldId id="293" r:id="rId12"/>
    <p:sldId id="283" r:id="rId13"/>
    <p:sldId id="300" r:id="rId14"/>
    <p:sldId id="284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7C7193"/>
    <a:srgbClr val="432B3E"/>
    <a:srgbClr val="976A98"/>
    <a:srgbClr val="D52B1C"/>
    <a:srgbClr val="A31944"/>
    <a:srgbClr val="638CA4"/>
    <a:srgbClr val="14467B"/>
    <a:srgbClr val="E12E30"/>
    <a:srgbClr val="009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4490"/>
  </p:normalViewPr>
  <p:slideViewPr>
    <p:cSldViewPr snapToGrid="0" snapToObjects="1">
      <p:cViewPr varScale="1">
        <p:scale>
          <a:sx n="125" d="100"/>
          <a:sy n="125" d="100"/>
        </p:scale>
        <p:origin x="4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09/12/22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5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313027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realizzato con un contributo educazionale non condizionante di</a:t>
            </a:r>
            <a:endParaRPr lang="it-IT" sz="9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DE552B8-F3E9-1743-83FF-793FFE19D42B}"/>
              </a:ext>
            </a:extLst>
          </p:cNvPr>
          <p:cNvSpPr/>
          <p:nvPr userDrawn="1"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BCE9BA-35DF-95FE-AB57-7D27306C5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06" t="18880" r="6580" b="17314"/>
          <a:stretch/>
        </p:blipFill>
        <p:spPr>
          <a:xfrm>
            <a:off x="3918941" y="4630989"/>
            <a:ext cx="1306119" cy="39696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8B635E8-5CC7-8D41-ADD5-A895ECB7744D}"/>
              </a:ext>
            </a:extLst>
          </p:cNvPr>
          <p:cNvSpPr/>
          <p:nvPr userDrawn="1"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224E9A-D2AE-8889-9BF6-BCD012EDA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53094" cy="1802015"/>
          </a:xfrm>
          <a:prstGeom prst="rect">
            <a:avLst/>
          </a:prstGeom>
        </p:spPr>
      </p:pic>
      <p:sp>
        <p:nvSpPr>
          <p:cNvPr id="4" name="Triangolo 3">
            <a:extLst>
              <a:ext uri="{FF2B5EF4-FFF2-40B4-BE49-F238E27FC236}">
                <a16:creationId xmlns:a16="http://schemas.microsoft.com/office/drawing/2014/main" id="{A509DD4A-9B79-F6FE-71DC-295AB08C0E96}"/>
              </a:ext>
            </a:extLst>
          </p:cNvPr>
          <p:cNvSpPr/>
          <p:nvPr userDrawn="1"/>
        </p:nvSpPr>
        <p:spPr>
          <a:xfrm>
            <a:off x="4269850" y="1616916"/>
            <a:ext cx="604300" cy="1855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B7CCB5-3A9D-4DD3-6649-2F107215E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5170" y="1868367"/>
            <a:ext cx="1493660" cy="28131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B5DF65-C015-0CEE-5898-4B57AA1F4CB5}"/>
              </a:ext>
            </a:extLst>
          </p:cNvPr>
          <p:cNvSpPr txBox="1"/>
          <p:nvPr userDrawn="1"/>
        </p:nvSpPr>
        <p:spPr>
          <a:xfrm>
            <a:off x="1085316" y="2571750"/>
            <a:ext cx="69733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</a:t>
            </a:r>
            <a:endParaRPr lang="it-IT" sz="1600" dirty="0">
              <a:solidFill>
                <a:srgbClr val="976A9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40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40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5029C74-8FA8-8645-B96F-3E4AABC53F53}"/>
              </a:ext>
            </a:extLst>
          </p:cNvPr>
          <p:cNvSpPr/>
          <p:nvPr userDrawn="1"/>
        </p:nvSpPr>
        <p:spPr>
          <a:xfrm>
            <a:off x="-9427" y="4922524"/>
            <a:ext cx="91800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A0DBD3-2D76-61A3-83C2-802067C3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6797D3-B613-8A97-22B1-00D525CA5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</p:spPr>
      </p:pic>
      <p:pic>
        <p:nvPicPr>
          <p:cNvPr id="8" name="Immagine 7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7254C90C-CA36-F7E4-182C-CE801946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>
            <a:off x="4063116" y="551929"/>
            <a:ext cx="1017768" cy="8273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3EC062-5CE1-0196-FD98-68A77F4D0622}"/>
              </a:ext>
            </a:extLst>
          </p:cNvPr>
          <p:cNvSpPr txBox="1"/>
          <p:nvPr userDrawn="1"/>
        </p:nvSpPr>
        <p:spPr>
          <a:xfrm>
            <a:off x="1891584" y="1685247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</a:p>
        </p:txBody>
      </p:sp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ess-chi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5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</a:p>
        </p:txBody>
      </p:sp>
    </p:spTree>
    <p:extLst>
      <p:ext uri="{BB962C8B-B14F-4D97-AF65-F5344CB8AC3E}">
        <p14:creationId xmlns:p14="http://schemas.microsoft.com/office/powerpoint/2010/main" val="28728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4BA178-C99E-D3C7-36DC-18B91F88835E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Cosa c’è di noto su questo argomento?</a:t>
            </a:r>
            <a:endParaRPr lang="it-IT" sz="2000" i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147F98-F991-E201-5A93-E9971C14978F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332393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isult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74A4B9-47C6-F462-68DC-6332FB06DC43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Cosa ha evidenziato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088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9CBCA9-A80B-D95D-F56C-2CDFAC71D9B4}"/>
              </a:ext>
            </a:extLst>
          </p:cNvPr>
          <p:cNvSpPr txBox="1"/>
          <p:nvPr userDrawn="1"/>
        </p:nvSpPr>
        <p:spPr>
          <a:xfrm>
            <a:off x="628649" y="1362288"/>
            <a:ext cx="7569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51703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62" r:id="rId5"/>
    <p:sldLayoutId id="2147483663" r:id="rId6"/>
    <p:sldLayoutId id="2147483664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210770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188548" TargetMode="External"/><Relationship Id="rId2" Type="http://schemas.openxmlformats.org/officeDocument/2006/relationships/hyperlink" Target="https://clinicaltrials.gov/ct2/show/NCT0497530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copubs.org/doi/abs/10.1200/JCO.2022.40.16_suppl.1021" TargetMode="External"/><Relationship Id="rId2" Type="http://schemas.openxmlformats.org/officeDocument/2006/relationships/hyperlink" Target="https://clinicaltrials.gov/ct2/show/NCT04188548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831154"/>
            <a:ext cx="8248396" cy="3005005"/>
          </a:xfrm>
        </p:spPr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data del 26 maggio 2022, 85 pazienti hanno ricevuto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80 a 400 mg [RP2D];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 a 800 mg) in associazione ad abemaciclib (150 mg due volte al giorno) ± AI.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basale, 48 (56%) pazienti presentavano malattia viscerale e il 9% aveva almeno 1 mutazione di ESR1 rilevata all’analisi del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ctDNA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pazienti erano per lo più (75%) pretrattati con ET (AI nel 51% dei casi); e l’8 e 5%, rispettivamente, aveva ricevuto un precedente trattamento per ABC con chemioterapia o fulvestrant.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eventi avversi emergenti dal trattamento più comuni sono stati diarrea (87%), nausea (58%), affaticamento (45%), neutropenia (39%) e dolore addominale (34%).</a:t>
            </a:r>
          </a:p>
        </p:txBody>
      </p:sp>
    </p:spTree>
    <p:extLst>
      <p:ext uri="{BB962C8B-B14F-4D97-AF65-F5344CB8AC3E}">
        <p14:creationId xmlns:p14="http://schemas.microsoft.com/office/powerpoint/2010/main" val="131310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831154"/>
            <a:ext cx="8207756" cy="3005005"/>
          </a:xfrm>
        </p:spPr>
        <p:txBody>
          <a:bodyPr>
            <a:normAutofit fontScale="92500"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maggior parte degli eventi avversi (AE) correlati al trattamento (TRAE) è risultata di grado 1 o 2, con riscontro di TRAE di grado ≥3 nel 36% dei pazienti. I TRAE più comuni alla RP2D (400 mg) sono stati diarrea (81%), nausea (45%), affaticamento (33%) e neutropenia (35%).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Nessun paziente ha interrotto il trattamento a seguito di un AE.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Riduzioni della dose sia di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di abemaciclib si sono rese necessarie in 6 (7%) pazienti, mentre in 3 (4%) e 22 (26%) pazienti è stata ridotta solo la dose di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solo la dose di abemaciclib, rispettivamente.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quanto riguarda gli esiti preliminari di efficacia, ORR e CBR sono stati del 36 e 70% con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abemaciclib, rispetto al 44 e 74% con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abemaciclib + AI.</a:t>
            </a:r>
          </a:p>
        </p:txBody>
      </p:sp>
    </p:spTree>
    <p:extLst>
      <p:ext uri="{BB962C8B-B14F-4D97-AF65-F5344CB8AC3E}">
        <p14:creationId xmlns:p14="http://schemas.microsoft.com/office/powerpoint/2010/main" val="421388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0F05284-477D-2E06-495C-EBC32A9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PROSPETTIVE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83B7ADA-A97F-CBA9-419C-F1F1BAD660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8094670" cy="2999262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associazione ad abemaciclib ± AI ha dimostrato un profilo di sicurezza e tollerabilità accettabile, paragonabile a quello di fulvestrant + abemaciclib nello studio MONARCH 2 (</a:t>
            </a:r>
            <a:r>
              <a:rPr lang="it-IT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NCT02107703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insieme a segni di attività clinica in pazienti con ABC ER+/HER2-.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ottenuti suggeriscono l’assenza di tossicità additive di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quando somministrato in associazione ad abemaciclib, nonché un beneficio clinico paragonabile a quello osservato in MONARCH 2.</a:t>
            </a:r>
          </a:p>
        </p:txBody>
      </p:sp>
    </p:spTree>
    <p:extLst>
      <p:ext uri="{BB962C8B-B14F-4D97-AF65-F5344CB8AC3E}">
        <p14:creationId xmlns:p14="http://schemas.microsoft.com/office/powerpoint/2010/main" val="120736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0F05284-477D-2E06-495C-EBC32A9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PROSPETTIVE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83B7ADA-A97F-CBA9-419C-F1F1BAD660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8094670" cy="2999262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attualmente in corso lo studio di fase 3 EMBER-3 (</a:t>
            </a:r>
            <a:r>
              <a:rPr lang="it-IT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NCT04975308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che valuterà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l’ET a scelta dello sperimentatore 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abemaciclib in pazienti affetti da ABC ER+/HER2- pretrattati con ET.</a:t>
            </a:r>
          </a:p>
          <a:p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trial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ﬁ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cation: </a:t>
            </a:r>
            <a:r>
              <a:rPr lang="en-US" sz="18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NCT04188548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2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2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51CED3C-E2B4-9943-B421-A6176C2DC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82800"/>
            <a:ext cx="9144000" cy="2079006"/>
          </a:xfrm>
        </p:spPr>
        <p:txBody>
          <a:bodyPr>
            <a:normAutofit lnSpcReduction="10000"/>
          </a:bodyPr>
          <a:lstStyle/>
          <a:p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degradatore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orale selettivo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recettore degli estrogeni, in associazione ad abemaciclib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o senza inibitore delle aromatasi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carcinoma mammario avanzato ER+: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risultati dello studio di fase 1a/b EMBER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4FB0BFB-F32D-6745-A2C5-59BD71B7DD8F}"/>
              </a:ext>
            </a:extLst>
          </p:cNvPr>
          <p:cNvSpPr/>
          <p:nvPr/>
        </p:nvSpPr>
        <p:spPr>
          <a:xfrm>
            <a:off x="0" y="41088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ea typeface="Calibri" panose="020F0502020204030204" pitchFamily="34" charset="0"/>
              </a:rPr>
              <a:t>Presentato da: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Komal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Jhaveri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*, et al.</a:t>
            </a:r>
          </a:p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*Memorial Sloan Cancer Center, New York, NY, USA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7886701" cy="3494184"/>
          </a:xfrm>
        </p:spPr>
        <p:txBody>
          <a:bodyPr>
            <a:normAutofit/>
          </a:bodyPr>
          <a:lstStyle/>
          <a:p>
            <a:pPr lvl="0"/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un nuovo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degradatore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selettivo del recettore degli estrogeni (ER), dotato di caratteristiche di antagonista puro che si traducono in un’inibizione prolungata dei processi di trascrizione genica e proliferazione cellulare ER-dipendenti.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Nello studio di fase 1a/b EMBER,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monoterapia ha mostrato un profilo di sicurezza e caratteristiche farmacocinetiche (PK) favorevoli, nonché un’attività antitumorale incoraggiante in pazienti con carcinoma mammario avanzato (ABC) ER+/HER2- pesantemente pretrattati.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Vengono qui presentati i dati di EMBER relativi all’espansione di fase 1b della dose di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associazione ad abemaciclib ± un inibitore delle aromatasi (AI).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21245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494184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questa fase, pazienti con ABC (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naïve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terapia o sottoposti a ≤1 terapia precedente diversa da un inibitore CDK4/6) ER+/HER2-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85 alla data del 26 maggio 2022) sono stati randomizzati a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abemaciclib 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abemaciclib + AI.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endpoint principali erano sicurezza, PK, tasso di risposta obiettiva (ORR) e tasso di beneficio clinico (CBR).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118189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7886701" cy="3494184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risultati dello studio dimostrano che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associazione ad abemaciclib è dotato di un profilo di sicurezza e tollerabilità accettabile, paragonabile a quello di fulvestrant + abemaciclib nello studio MONARCH 2, con eventi avversi correlati al trattamento per lo più di grado 1 o 2 e nessuna interruzione del trattamento per tossicità.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quanto riguarda gli esiti preliminari di efficacia, ORR e CBR sono risultati pari al 36 e 70% con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abemaciclib, rispetto al 44 e 74% con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abemaciclib + AI, a suggerire un’attività clinica promettente, ancora una volta paragonabile a quella emersa in MONARCH 2.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80059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961562"/>
          </a:xfrm>
        </p:spPr>
        <p:txBody>
          <a:bodyPr>
            <a:normAutofit/>
          </a:bodyPr>
          <a:lstStyle/>
          <a:p>
            <a:pPr lvl="0"/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un nuovo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degradatore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selettivo del recettore degli estrogeni (SERD) biodisponibile per via orale, dotato di proprietà di antagonista puro che si traducono in un’inibizione prolungata delle attività di trascrizione genica e crescita cellulare dipendenti dal recettore degli estrogeni (ER).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ambito preclinico,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 caratteristiche favorevoli in termini di efficacia e proprietà farmacocinetiche (PK), compresa un’attività antitumorale in modelli con mutazioni di ESR1, nonché un’aumentata efficacia se somministrato in associazione ad abemaciclib.</a:t>
            </a:r>
          </a:p>
        </p:txBody>
      </p:sp>
    </p:spTree>
    <p:extLst>
      <p:ext uri="{BB962C8B-B14F-4D97-AF65-F5344CB8AC3E}">
        <p14:creationId xmlns:p14="http://schemas.microsoft.com/office/powerpoint/2010/main" val="86546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961562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Nelle fasi di incremento della dose (fase 1a) ed espansione della dose (fase 1b) dello studio EMBER (</a:t>
            </a:r>
            <a:r>
              <a:rPr lang="it-IT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NCT04188548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monoterapia è stato ben tollerato, con un profilo di sicurezza e caratteristiche PK favorevoli e un’attività antitumorale incoraggiante in pazienti con carcinoma mammario avanzato (ABC) ER+/HER2- pesantemente pretrattati (</a:t>
            </a:r>
            <a:r>
              <a:rPr lang="it-IT" sz="1800" dirty="0" err="1">
                <a:solidFill>
                  <a:srgbClr val="4343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Jhaveri</a:t>
            </a:r>
            <a:r>
              <a:rPr lang="it-IT" sz="1800" dirty="0">
                <a:solidFill>
                  <a:srgbClr val="4343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KL, et al.</a:t>
            </a:r>
            <a:r>
              <a:rPr lang="it-IT" sz="1800" dirty="0">
                <a:solidFill>
                  <a:srgbClr val="4343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it-IT" sz="1800" dirty="0" err="1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J</a:t>
            </a:r>
            <a:r>
              <a:rPr lang="it-IT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it-IT" sz="1800" dirty="0" err="1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Clin</a:t>
            </a:r>
            <a:r>
              <a:rPr lang="it-IT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it-IT" sz="1800" dirty="0" err="1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Oncol</a:t>
            </a:r>
            <a:r>
              <a:rPr lang="it-IT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2022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la dose raccomandata per la fase 2 (RP2D) è stata fissata a 400 mg QD.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Vengono qui presentati i dati di EMBER relativi all’espansione di fase 1b della dose di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associazione ad abemaciclib ± un inibitore delle aromatasi (AI).</a:t>
            </a:r>
          </a:p>
        </p:txBody>
      </p:sp>
    </p:spTree>
    <p:extLst>
      <p:ext uri="{BB962C8B-B14F-4D97-AF65-F5344CB8AC3E}">
        <p14:creationId xmlns:p14="http://schemas.microsoft.com/office/powerpoint/2010/main" val="94525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734898"/>
            <a:ext cx="7863586" cy="2969182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fase 1b ha arruolato pazienti con ABC ER+/HER2- (ABC con sensibilità dimostrata alla precedente terapia endocrina [ET] o ABC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novo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non precedentemente trattato; ≤1 terapia precedente per ABC, ma nessun trattamento pregresso con inibitore CDK4/6).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pazienti sono stati randomizzati, in base allo stato menopausale e alla presenza di metastasi viscerali, a ricevere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abemaciclib 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abemaciclib + AI. Gli uomini e le donne in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-menopausa hanno ricevuto un concomitante agonista del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GnRH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4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734898"/>
            <a:ext cx="8311761" cy="2969182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stati ottenuti campioni seriali di plasma per l’analisi PK e del DNA tumorale circolante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ctDNA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endpoint chiave includevano sicurezza e tollerabilità, PK, tasso di risposta obiettiva (ORR) secondo i criteri RECIST v1.1 (ORR: risposta completa [CR] o risposta parziale [PR]) nei pazienti con malattia misurabile e tasso di beneficio clinico (CBR: CR, PR o malattia stabile per ≥24 settimane) nei pazienti arruolati ≥24 settimane prima del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-off dei dati.</a:t>
            </a:r>
          </a:p>
        </p:txBody>
      </p:sp>
    </p:spTree>
    <p:extLst>
      <p:ext uri="{BB962C8B-B14F-4D97-AF65-F5344CB8AC3E}">
        <p14:creationId xmlns:p14="http://schemas.microsoft.com/office/powerpoint/2010/main" val="2688114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1181</Words>
  <Application>Microsoft Macintosh PowerPoint</Application>
  <PresentationFormat>Presentazione su schermo (16:9)</PresentationFormat>
  <Paragraphs>43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Wingdings</vt:lpstr>
      <vt:lpstr>Tema di Office</vt:lpstr>
      <vt:lpstr>Presentazione standard di PowerPoint</vt:lpstr>
      <vt:lpstr>Presentazione standard di PowerPoint</vt:lpstr>
      <vt:lpstr>MESSAGGI CHIAVE</vt:lpstr>
      <vt:lpstr>MESSAGGI CHIAVE</vt:lpstr>
      <vt:lpstr>MESSAGGI CHIAVE</vt:lpstr>
      <vt:lpstr>BACKGROUND</vt:lpstr>
      <vt:lpstr>BACKGROUND</vt:lpstr>
      <vt:lpstr>BACKGROUND</vt:lpstr>
      <vt:lpstr>BACKGROUND</vt:lpstr>
      <vt:lpstr>RISULTATI</vt:lpstr>
      <vt:lpstr>RISULTATI</vt:lpstr>
      <vt:lpstr>CONCLUSIONI E PROSPETTIVE</vt:lpstr>
      <vt:lpstr>CONCLUSIONI E PROSPETTIVE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ESMO22 | BC | CDK4/6i</dc:title>
  <dc:subject/>
  <dc:creator>Giorgio Mantovani</dc:creator>
  <cp:keywords/>
  <dc:description/>
  <cp:lastModifiedBy>Giorgio Mantovani</cp:lastModifiedBy>
  <cp:revision>256</cp:revision>
  <dcterms:created xsi:type="dcterms:W3CDTF">2019-04-12T11:26:00Z</dcterms:created>
  <dcterms:modified xsi:type="dcterms:W3CDTF">2022-12-09T14:24:33Z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